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1864" r:id="rId3"/>
    <p:sldId id="1881" r:id="rId5"/>
    <p:sldId id="1846" r:id="rId6"/>
    <p:sldId id="1868" r:id="rId7"/>
    <p:sldId id="1845" r:id="rId8"/>
    <p:sldId id="1849" r:id="rId9"/>
    <p:sldId id="1848" r:id="rId10"/>
    <p:sldId id="1869" r:id="rId11"/>
    <p:sldId id="1871" r:id="rId12"/>
    <p:sldId id="1872" r:id="rId13"/>
    <p:sldId id="1873" r:id="rId14"/>
    <p:sldId id="1874" r:id="rId15"/>
    <p:sldId id="1875" r:id="rId16"/>
    <p:sldId id="1870" r:id="rId17"/>
    <p:sldId id="1876" r:id="rId18"/>
    <p:sldId id="1877" r:id="rId19"/>
    <p:sldId id="1883" r:id="rId20"/>
    <p:sldId id="1878" r:id="rId21"/>
    <p:sldId id="1879" r:id="rId22"/>
    <p:sldId id="1880" r:id="rId23"/>
    <p:sldId id="1882" r:id="rId24"/>
    <p:sldId id="1885" r:id="rId25"/>
    <p:sldId id="1887" r:id="rId26"/>
    <p:sldId id="1886" r:id="rId27"/>
    <p:sldId id="1867" r:id="rId28"/>
    <p:sldId id="1859" r:id="rId29"/>
    <p:sldId id="1858" r:id="rId3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88"/>
    <a:srgbClr val="3578AF"/>
    <a:srgbClr val="01C2D1"/>
    <a:srgbClr val="E23042"/>
    <a:srgbClr val="FE4387"/>
    <a:srgbClr val="FF2625"/>
    <a:srgbClr val="297C2A"/>
    <a:srgbClr val="F69000"/>
    <a:srgbClr val="D6D734"/>
    <a:srgbClr val="005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480"/>
        <p:guide pos="7200"/>
        <p:guide pos="4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然后是第二点，行为逻辑不分。这一部分主要是实现比较复杂，不涉及博弈，就简单介绍下。</a:t>
            </a:r>
            <a:endParaRPr lang="en-US" altLang="zh-CN"/>
          </a:p>
          <a:p>
            <a:r>
              <a:rPr lang="zh-CN" altLang="en-US"/>
              <a:t>首先智能体是在最外面的围墙生成的，首先让智能体原理墙走，在</a:t>
            </a:r>
            <a:r>
              <a:rPr lang="en-US" altLang="zh-CN"/>
              <a:t>2-3</a:t>
            </a:r>
            <a:r>
              <a:rPr lang="zh-CN" altLang="en-US"/>
              <a:t>步内一定可以完成定位。</a:t>
            </a:r>
            <a:endParaRPr lang="en-US" altLang="zh-CN"/>
          </a:p>
          <a:p>
            <a:r>
              <a:rPr lang="zh-CN" altLang="en-US"/>
              <a:t>然后使用一个带有短期记忆的</a:t>
            </a:r>
            <a:r>
              <a:rPr lang="en-US" altLang="zh-CN" err="1"/>
              <a:t>Astar</a:t>
            </a:r>
            <a:r>
              <a:rPr lang="zh-CN" altLang="en-US"/>
              <a:t>寻路算法，先收集目标里较多的颜色，导航到对应资源的中心。完成收集以后，一边前往在地图中心一边主动寻敌，发现对手，就主动导航到对手并且射击，尽可能快的结束游戏。在一些情况下，这个智能体可以在对手收集完以前就击中对手，那么对于纯背叛的对手，可以让对手背叛比例降低，我方可以占优势。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Baseline</a:t>
            </a:r>
            <a:r>
              <a:rPr lang="zh-CN" altLang="en-US"/>
              <a:t>是随机收集，</a:t>
            </a:r>
            <a:r>
              <a:rPr lang="en-US" altLang="zh-CN"/>
              <a:t>Upper</a:t>
            </a:r>
            <a:r>
              <a:rPr lang="zh-CN" altLang="en-US"/>
              <a:t> </a:t>
            </a:r>
            <a:r>
              <a:rPr lang="en-US" altLang="zh-CN"/>
              <a:t>bound</a:t>
            </a:r>
            <a:r>
              <a:rPr lang="zh-CN" altLang="en-US"/>
              <a:t>是已知对手策略，采取针对性策略。可以看到策略采样的方法只比上界低了不到</a:t>
            </a:r>
            <a:r>
              <a:rPr lang="en-US" altLang="zh-CN"/>
              <a:t>20</a:t>
            </a:r>
            <a:r>
              <a:rPr lang="zh-CN" altLang="en-US"/>
              <a:t>。这个</a:t>
            </a:r>
            <a:r>
              <a:rPr lang="en-US" altLang="zh-CN"/>
              <a:t>20</a:t>
            </a:r>
            <a:r>
              <a:rPr lang="zh-CN" altLang="en-US"/>
              <a:t>基本上是因为，在纯合作对手的</a:t>
            </a:r>
            <a:r>
              <a:rPr lang="en-US" altLang="zh-CN"/>
              <a:t>10</a:t>
            </a:r>
            <a:r>
              <a:rPr lang="zh-CN" altLang="en-US"/>
              <a:t>轮里面，最优策略是背叛，可以拿到</a:t>
            </a:r>
            <a:r>
              <a:rPr lang="en-US" altLang="zh-CN"/>
              <a:t>5</a:t>
            </a:r>
            <a:r>
              <a:rPr lang="zh-CN" altLang="en-US"/>
              <a:t>，但是我的方法会合作，只能拿到</a:t>
            </a:r>
            <a:r>
              <a:rPr lang="en-US" altLang="zh-CN"/>
              <a:t>3</a:t>
            </a:r>
            <a:r>
              <a:rPr lang="zh-CN" altLang="en-US"/>
              <a:t>。但是如果我们的方法选择背叛纯合作，又会丢掉最后一个场景的</a:t>
            </a:r>
            <a:r>
              <a:rPr lang="en-US" altLang="zh-CN"/>
              <a:t>2</a:t>
            </a:r>
            <a:r>
              <a:rPr lang="zh-CN" altLang="en-US"/>
              <a:t>分，可能是得不偿失的。所以实验证明，这个策略选择是良好的。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首先说明策略的设计思路</a:t>
            </a:r>
            <a:r>
              <a:rPr lang="zh-CN" altLang="en-US"/>
              <a:t>。</a:t>
            </a:r>
            <a:r>
              <a:rPr lang="en-US" err="1"/>
              <a:t>针对两个测试场景</a:t>
            </a:r>
            <a:r>
              <a:rPr lang="zh-CN" altLang="en-US"/>
              <a:t>，在</a:t>
            </a:r>
            <a:r>
              <a:rPr lang="en-US" altLang="zh-CN"/>
              <a:t>fixed</a:t>
            </a:r>
            <a:r>
              <a:rPr lang="zh-CN" altLang="en-US"/>
              <a:t> </a:t>
            </a:r>
            <a:r>
              <a:rPr lang="en-US" altLang="zh-CN"/>
              <a:t>scenario</a:t>
            </a:r>
            <a:r>
              <a:rPr lang="zh-CN" altLang="en-US"/>
              <a:t>中，我们希望在有限的时间步中得到更多的</a:t>
            </a:r>
            <a:r>
              <a:rPr lang="en-US" altLang="zh-CN"/>
              <a:t>reward</a:t>
            </a:r>
            <a:r>
              <a:rPr lang="zh-CN" altLang="en-US"/>
              <a:t>。那么我们一方面可以设计更好的策略，在每轮游戏中获得更高的</a:t>
            </a:r>
            <a:r>
              <a:rPr lang="en-US" altLang="zh-CN"/>
              <a:t>reward</a:t>
            </a:r>
            <a:r>
              <a:rPr lang="zh-CN" altLang="en-US"/>
              <a:t>，另一方面我们希望高效的结束游戏，获得更多的轮数。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scenario</a:t>
            </a:r>
            <a:r>
              <a:rPr lang="zh-CN" altLang="en-US"/>
              <a:t>中，我们既希望打败对手，又希望获得尽可能多的</a:t>
            </a:r>
            <a:r>
              <a:rPr lang="en-US" altLang="zh-CN"/>
              <a:t>reward</a:t>
            </a:r>
            <a:r>
              <a:rPr lang="zh-CN" altLang="en-US"/>
              <a:t>。想要打败对手的话，需要更多的背叛；想要更多的</a:t>
            </a:r>
            <a:r>
              <a:rPr lang="en-US" altLang="zh-CN"/>
              <a:t>reward</a:t>
            </a:r>
            <a:r>
              <a:rPr lang="zh-CN" altLang="en-US"/>
              <a:t>，又需要观察对手策略是否合作。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33s</a:t>
            </a:r>
            <a:r>
              <a:rPr lang="zh-CN" altLang="en-US"/>
              <a:t>）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考虑到这些点</a:t>
            </a:r>
            <a:r>
              <a:rPr lang="zh-CN" altLang="en-US"/>
              <a:t>，我们提出了两个设计策略的关键点：第一是需要估计对手策略，并进行决策。第二是高效的行动算法，快速结束游戏和阻碍对手。</a:t>
            </a:r>
            <a:endParaRPr lang="en-US" altLang="zh-CN"/>
          </a:p>
          <a:p>
            <a:r>
              <a:rPr lang="en-US"/>
              <a:t>(12s)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对于第一点</a:t>
            </a:r>
            <a:r>
              <a:rPr lang="zh-CN" altLang="en-US"/>
              <a:t>，我们设计了一个策略采样方法。</a:t>
            </a:r>
            <a:endParaRPr lang="en-US" altLang="zh-CN"/>
          </a:p>
          <a:p>
            <a:r>
              <a:rPr lang="zh-CN" altLang="en-US"/>
              <a:t>从第二轮开始，我们首先通过观测的</a:t>
            </a:r>
            <a:r>
              <a:rPr lang="en-US" altLang="zh-CN"/>
              <a:t>reward</a:t>
            </a:r>
            <a:r>
              <a:rPr lang="zh-CN" altLang="en-US"/>
              <a:t>反推对手收集情况，用这个合作概率参数表示。我们将对手的历史策略进行加权，计算一个高斯分布参数。</a:t>
            </a:r>
            <a:endParaRPr lang="en-US" altLang="zh-CN"/>
          </a:p>
          <a:p>
            <a:r>
              <a:rPr lang="zh-CN" altLang="en-US"/>
              <a:t>为了降低采样的不确定性，我们使用一半的方差进行采样，作为对手下一步策略的估计值。我们在这个采样值的基础上，减去两倍的方差，作为我方的策略。最后，我们把这个概率规约到整数的收集目标。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估计步按时间加权的思路很简单，就是希望应对触发式的对手，就比如最后一个场景，一旦背叛就一直背叛。当观察到对手策略出现巨大变化的时候，我们的</a:t>
            </a:r>
            <a:r>
              <a:rPr lang="en-US" altLang="zh-CN"/>
              <a:t>agent</a:t>
            </a:r>
            <a:r>
              <a:rPr lang="zh-CN" altLang="en-US"/>
              <a:t>可以快速的跟上估计。比如说右边的例子展示了触发式对手，原本合作概率有</a:t>
            </a:r>
            <a:r>
              <a:rPr lang="en-US" altLang="zh-CN"/>
              <a:t>0.8</a:t>
            </a:r>
            <a:r>
              <a:rPr lang="zh-CN" altLang="en-US"/>
              <a:t>，</a:t>
            </a:r>
            <a:r>
              <a:rPr lang="en-US" altLang="zh-CN"/>
              <a:t>0.9</a:t>
            </a:r>
            <a:r>
              <a:rPr lang="zh-CN" altLang="en-US"/>
              <a:t>左右，在第六轮游戏被触发，合作概率只有</a:t>
            </a:r>
            <a:r>
              <a:rPr lang="en-US" altLang="zh-CN"/>
              <a:t>0.2</a:t>
            </a:r>
            <a:r>
              <a:rPr lang="zh-CN" altLang="en-US"/>
              <a:t>。那么对手的估计值很快就从</a:t>
            </a:r>
            <a:r>
              <a:rPr lang="en-US" altLang="zh-CN"/>
              <a:t>0.86</a:t>
            </a:r>
            <a:r>
              <a:rPr lang="zh-CN" altLang="en-US"/>
              <a:t>移动到了</a:t>
            </a:r>
            <a:r>
              <a:rPr lang="en-US" altLang="zh-CN"/>
              <a:t>0.59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我们主要看最后采样的式子。比较疑惑的点是为什么减去方差，以及为什么常数是</a:t>
            </a:r>
            <a:r>
              <a:rPr lang="en-US" altLang="zh-CN"/>
              <a:t>2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首先，减去的这个部分，对应的意义是背叛的倾向。左边这张图展示了一个总是合作的对手，可以看到方差是非常小的，相应的背叛倾向就小，我们实际上在模仿对手。右边的图，由于策略突然改变，方差突然增大，所以实际上的策略几乎会变成纯背叛。另外，对于</a:t>
            </a:r>
            <a:r>
              <a:rPr lang="en-US" altLang="zh-CN"/>
              <a:t>50%</a:t>
            </a:r>
            <a:r>
              <a:rPr lang="zh-CN" altLang="en-US"/>
              <a:t>的概率合作，以及纯随机的智能体，均值是</a:t>
            </a:r>
            <a:r>
              <a:rPr lang="en-US" altLang="zh-CN"/>
              <a:t>0.5</a:t>
            </a:r>
            <a:r>
              <a:rPr lang="zh-CN" altLang="en-US"/>
              <a:t>，方差是</a:t>
            </a:r>
            <a:r>
              <a:rPr lang="en-US" altLang="zh-CN"/>
              <a:t>0.3</a:t>
            </a:r>
            <a:r>
              <a:rPr lang="zh-CN" altLang="en-US"/>
              <a:t>左右，带入上式，合作概率基本上小于</a:t>
            </a:r>
            <a:r>
              <a:rPr lang="en-US" altLang="zh-CN"/>
              <a:t>0</a:t>
            </a:r>
            <a:r>
              <a:rPr lang="zh-CN" altLang="en-US"/>
              <a:t>。在这两个场景下，这个采样方法也会以最优的纯背叛策略去应对。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然后是第二点，行为逻辑不分。这一部分主要是实现比较复杂，不涉及博弈，就简单介绍下。</a:t>
            </a:r>
            <a:endParaRPr lang="en-US" altLang="zh-CN"/>
          </a:p>
          <a:p>
            <a:r>
              <a:rPr lang="zh-CN" altLang="en-US"/>
              <a:t>首先智能体是在最外面的围墙生成的，首先让智能体原理墙走，在</a:t>
            </a:r>
            <a:r>
              <a:rPr lang="en-US" altLang="zh-CN"/>
              <a:t>2-3</a:t>
            </a:r>
            <a:r>
              <a:rPr lang="zh-CN" altLang="en-US"/>
              <a:t>步内一定可以完成定位。</a:t>
            </a:r>
            <a:endParaRPr lang="en-US" altLang="zh-CN"/>
          </a:p>
          <a:p>
            <a:r>
              <a:rPr lang="zh-CN" altLang="en-US"/>
              <a:t>然后使用一个带有短期记忆的</a:t>
            </a:r>
            <a:r>
              <a:rPr lang="en-US" altLang="zh-CN" err="1"/>
              <a:t>Astar</a:t>
            </a:r>
            <a:r>
              <a:rPr lang="zh-CN" altLang="en-US"/>
              <a:t>寻路算法，先收集目标里较多的颜色，导航到对应资源的中心。完成收集以后，一边前往在地图中心一边主动寻敌，发现对手，就主动导航到对手并且射击，尽可能快的结束游戏。在一些情况下，这个智能体可以在对手收集完以前就击中对手，那么对于纯背叛的对手，可以让对手背叛比例降低，我方可以占优势。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Insert title here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/>
          </a:p>
        </p:txBody>
      </p:sp>
      <p:pic>
        <p:nvPicPr>
          <p:cNvPr id="6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pic>
        <p:nvPicPr>
          <p:cNvPr id="5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pic>
        <p:nvPicPr>
          <p:cNvPr id="6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  <a:endParaRPr lang="en-US"/>
          </a:p>
        </p:txBody>
      </p:sp>
      <p:pic>
        <p:nvPicPr>
          <p:cNvPr id="7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pic>
        <p:nvPicPr>
          <p:cNvPr id="6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sp>
        <p:nvSpPr>
          <p:cNvPr id="8" name="SmartArt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  <a:endParaRPr lang="en-US"/>
          </a:p>
        </p:txBody>
      </p:sp>
      <p:pic>
        <p:nvPicPr>
          <p:cNvPr id="9" name="Picture Placeholder 8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pic>
        <p:nvPicPr>
          <p:cNvPr id="11" name="Picture Placeholder 5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  <a:endParaRPr lang="en-US"/>
          </a:p>
          <a:p>
            <a:pPr lvl="1"/>
            <a:r>
              <a:rPr lang="en-US"/>
              <a:t>Insert content here</a:t>
            </a:r>
            <a:endParaRPr lang="en-US"/>
          </a:p>
        </p:txBody>
      </p:sp>
      <p:pic>
        <p:nvPicPr>
          <p:cNvPr id="5" name="Picture Placeholder 6" descr="Red, blue grey white pattern backgroun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Insert title here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2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3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4.xml"/><Relationship Id="rId7" Type="http://schemas.microsoft.com/office/2007/relationships/media" Target="../media/media4.mp4"/><Relationship Id="rId6" Type="http://schemas.openxmlformats.org/officeDocument/2006/relationships/video" Target="../media/media4.mp4"/><Relationship Id="rId5" Type="http://schemas.openxmlformats.org/officeDocument/2006/relationships/image" Target="../media/image34.png"/><Relationship Id="rId4" Type="http://schemas.openxmlformats.org/officeDocument/2006/relationships/tags" Target="../tags/tag3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220101" cy="1325563"/>
          </a:xfrm>
        </p:spPr>
        <p:txBody>
          <a:bodyPr anchor="ctr">
            <a:no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AI3617 Game Theory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chemeClr val="accent2"/>
                </a:solidFill>
              </a:rPr>
              <a:t>Course Project</a:t>
            </a:r>
            <a:endParaRPr lang="en-US" altLang="en-US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442012" y="4310098"/>
            <a:ext cx="6220101" cy="1325563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en-US" sz="2800">
                <a:solidFill>
                  <a:srgbClr val="E23042"/>
                </a:solidFill>
              </a:rPr>
              <a:t>Group 4</a:t>
            </a:r>
            <a:r>
              <a:rPr lang="zh-CN" altLang="en-US" sz="2800">
                <a:solidFill>
                  <a:srgbClr val="E23042"/>
                </a:solidFill>
              </a:rPr>
              <a:t>  </a:t>
            </a:r>
            <a:endParaRPr lang="en-US" altLang="zh-CN" sz="2800">
              <a:solidFill>
                <a:srgbClr val="E2304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李天骅 毛宇琛 王鼎居 </a:t>
            </a:r>
            <a:r>
              <a:rPr lang="zh-CN" altLang="en-US" sz="20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王凯灵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谢炜基</a:t>
            </a:r>
            <a:endParaRPr lang="zh-CN" altLang="en-US" sz="2000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8656" y="0"/>
            <a:ext cx="1277509" cy="12775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Policy</a:t>
            </a:r>
            <a:r>
              <a:rPr lang="zh-CN" altLang="en-US"/>
              <a:t> </a:t>
            </a:r>
            <a:r>
              <a:rPr lang="en-US" altLang="zh-CN"/>
              <a:t>Sampler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62296"/>
            <a:ext cx="7772400" cy="665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05347"/>
            <a:ext cx="7772400" cy="6370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039897" y="2022360"/>
            <a:ext cx="540774" cy="5186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74078" y="2022360"/>
            <a:ext cx="929148" cy="5186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33136" y="1356788"/>
            <a:ext cx="776748" cy="6655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aph of a green and blue li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70918"/>
            <a:ext cx="3201094" cy="3247086"/>
          </a:xfrm>
          <a:prstGeom prst="rect">
            <a:avLst/>
          </a:prstGeom>
        </p:spPr>
      </p:pic>
      <p:pic>
        <p:nvPicPr>
          <p:cNvPr id="33" name="Picture 32" descr="A comparison of a graph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23" y="2693410"/>
            <a:ext cx="7248453" cy="324708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35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Behavior</a:t>
            </a:r>
            <a:r>
              <a:rPr lang="zh-CN" altLang="en-US"/>
              <a:t> </a:t>
            </a:r>
            <a:r>
              <a:rPr lang="en-US" altLang="zh-CN"/>
              <a:t>Logic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r="20032"/>
          <a:stretch>
            <a:fillRect/>
          </a:stretch>
        </p:blipFill>
        <p:spPr>
          <a:xfrm>
            <a:off x="6320173" y="1447015"/>
            <a:ext cx="5756537" cy="3748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0173" y="5410985"/>
            <a:ext cx="597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Over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b="1">
                <a:solidFill>
                  <a:schemeClr val="bg1"/>
                </a:solidFill>
              </a:rPr>
              <a:t>400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lines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of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code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for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Behavior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Logic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470" y="1662546"/>
            <a:ext cx="6303818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Direction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Sampler: walk away from walls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Localization: finish in 2-3 steps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Astar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Path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Planning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Seek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opponent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and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hit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Behavior</a:t>
            </a:r>
            <a:r>
              <a:rPr lang="zh-CN" altLang="en-US"/>
              <a:t> </a:t>
            </a:r>
            <a:r>
              <a:rPr lang="en-US" altLang="zh-CN"/>
              <a:t>Logic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r="20032"/>
          <a:stretch>
            <a:fillRect/>
          </a:stretch>
        </p:blipFill>
        <p:spPr>
          <a:xfrm>
            <a:off x="6320173" y="1447015"/>
            <a:ext cx="5756537" cy="3748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470" y="1662546"/>
            <a:ext cx="6303818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Direction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Sampler: walk away from walls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Localization: finish in 2-3 steps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Astar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Path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Planning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Seek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opponent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and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hit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73" y="1554780"/>
            <a:ext cx="5808783" cy="3748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0173" y="5410985"/>
            <a:ext cx="597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Over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b="1">
                <a:solidFill>
                  <a:schemeClr val="bg1"/>
                </a:solidFill>
              </a:rPr>
              <a:t>400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lines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of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code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for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Behavior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Logic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Comparison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342" y="2656650"/>
            <a:ext cx="8899316" cy="1544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70245" y="3213354"/>
            <a:ext cx="6477000" cy="11890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cs typeface="Segoe UI" panose="020B0502040204020203"/>
              </a:rPr>
              <a:t>RL Agent</a:t>
            </a:r>
            <a:endParaRPr lang="en-US">
              <a:cs typeface="Segoe UI" panose="020B050204020402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</a:t>
            </a:r>
            <a:endParaRPr lang="zh-CN" altLang="en-US"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995796"/>
            <a:ext cx="11197285" cy="50098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Ray Baseline: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Independent PPO. Not so work, we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discarded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it after attempts.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The code framework is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too complicated to modify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Naïve self-play suffers from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severe inherent hardness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. E.g.: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nobody clean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Tess: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An opensource RL solution of Melting Pot Contest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Framework: Params sharing PPO + Multi-task </a:t>
            </a:r>
            <a:r>
              <a:rPr 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+ Self-play</a:t>
            </a:r>
            <a:endParaRPr 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PPO Implementation: </a:t>
            </a:r>
            <a:endParaRPr lang="en-US" altLang="zh-CN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Impala Arch</a:t>
            </a: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: 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CNN + LSTM + Output Head (</a:t>
            </a: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Multitask 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Value &amp; Actor)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altLang="zh-CN" sz="240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PopArt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: Adaptive value normalization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Multi-task: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Design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two task reward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for each scenario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6117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PD Matrix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Tess: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Collection &amp; Interaction Tasks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Collection Reward: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0.1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for each collection of any color.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Interaction Reward: 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sum of two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 players' game reward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 Pure Cooperation Agent!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 Very friendly to PPO Learning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RIN: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we need a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Pure Betray Agent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Collection Reward: 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Interaction Reward: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altLang="zh-CN" sz="2400" err="1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Seeit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 Bonus: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reward 1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when the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first time agent sees the opponent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6" y="4783054"/>
            <a:ext cx="4238626" cy="732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59" y="4032691"/>
            <a:ext cx="3726657" cy="7571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22398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PD Matrix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90" y="2296258"/>
            <a:ext cx="8586422" cy="22772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7225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Clean Up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Tess</a:t>
            </a:r>
            <a:endParaRPr lang="en-US" altLang="zh-CN" sz="2400" err="1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Clean Reward: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0.1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 for each cleared dirty. </a:t>
            </a:r>
            <a:endParaRPr lang="en-US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Keep 10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steps clean history.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 Whenever someone eat,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every worker gets a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reward of sum of its clean history</a:t>
            </a:r>
            <a:endParaRPr lang="en-US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Eat Reward: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0.1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for each apple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Underlying Idea: Hardworking should be consistently encouraged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Result: Easy training, but Uneven Distribution and Overproduction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6117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Clean Up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RIN: </a:t>
            </a:r>
            <a:endParaRPr lang="en-US" altLang="zh-CN" sz="2400" err="1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Idea: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Shift Work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is necessary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Clean Reward: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Keep 400 </a:t>
            </a: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steps clean history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Eat Reward: unchanged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Successfully drive agents to Periodic shifts</a:t>
            </a:r>
            <a:endParaRPr lang="en-US" altLang="zh-CN" sz="2400" err="1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pic>
        <p:nvPicPr>
          <p:cNvPr id="3" name="图片 2" descr="文本, 信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27" y="1459523"/>
            <a:ext cx="5360377" cy="2754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7719" y="501652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We are the champion!</a:t>
            </a:r>
            <a:endParaRPr lang="zh-CN" altLang="en-US">
              <a:cs typeface="Segoe UI" panose="020B0502040204020203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pic>
        <p:nvPicPr>
          <p:cNvPr id="14" name="图片 13" descr="图片包含 文本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2" y="3257357"/>
            <a:ext cx="7856775" cy="2665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34" y="1121177"/>
            <a:ext cx="8003022" cy="28036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52173" y="5090492"/>
            <a:ext cx="41969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rgbClr val="0E0E0E"/>
                </a:solidFill>
                <a:effectLst/>
                <a:latin typeface="+mn-lt"/>
              </a:rPr>
              <a:t>In the open scenario, our agent defeated all opponents without losing!</a:t>
            </a:r>
            <a:endParaRPr lang="en-US">
              <a:solidFill>
                <a:srgbClr val="0E0E0E"/>
              </a:solidFill>
              <a:effectLst/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44558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Clean Up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Self-Play: all 7 players are focal.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Clean Up 7: 5 bot, 2 focal player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If 2 focal player go to clean, bots will go to clean spontaneously.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pic>
        <p:nvPicPr>
          <p:cNvPr id="2" name="图片 1" descr="文本, 表格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3113758"/>
            <a:ext cx="10187354" cy="29399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3347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Clean Up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Demo: Self-Play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6481" y="2047367"/>
            <a:ext cx="15124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Tess</a:t>
            </a:r>
            <a:endParaRPr lang="zh-CN" alt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9738" y="2047366"/>
            <a:ext cx="15124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RIN</a:t>
            </a:r>
            <a:endParaRPr lang="zh-CN" alt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base_cu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0240" y="2722245"/>
            <a:ext cx="4565015" cy="3460115"/>
          </a:xfrm>
          <a:prstGeom prst="rect">
            <a:avLst/>
          </a:prstGeom>
        </p:spPr>
      </p:pic>
      <p:pic>
        <p:nvPicPr>
          <p:cNvPr id="8" name="3__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1930" y="2732405"/>
            <a:ext cx="4507200" cy="3439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cs typeface="Segoe UI" panose="020B0502040204020203"/>
              </a:rPr>
              <a:t>RL Agent: </a:t>
            </a:r>
            <a:r>
              <a:rPr lang="zh-CN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(RIN) </a:t>
            </a:r>
            <a:r>
              <a:rPr lang="zh-CN" altLang="en-US">
                <a:solidFill>
                  <a:srgbClr val="3578AF"/>
                </a:solidFill>
                <a:latin typeface="Segoe UI" panose="020B0502040204020203"/>
                <a:ea typeface="+mj-lt"/>
                <a:cs typeface="Segoe UI" panose="020B0502040204020203"/>
              </a:rPr>
              <a:t>Reward shaping Is all you Need </a:t>
            </a:r>
            <a:endParaRPr lang="zh-CN">
              <a:solidFill>
                <a:srgbClr val="000000"/>
              </a:solidFill>
              <a:latin typeface="Segoe UI" panose="020B0502040204020203"/>
              <a:ea typeface="+mj-lt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76735"/>
            <a:ext cx="11280629" cy="3347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Clean Up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rPr>
              <a:t>Demo: Clean Up 7</a:t>
            </a:r>
            <a:endParaRPr lang="en-US" altLang="zh-CN" sz="2400">
              <a:solidFill>
                <a:schemeClr val="bg1">
                  <a:lumMod val="50000"/>
                  <a:lumOff val="50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6481" y="2047367"/>
            <a:ext cx="15124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Tess</a:t>
            </a:r>
            <a:endParaRPr lang="zh-CN" alt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9738" y="2047366"/>
            <a:ext cx="15124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RIN</a:t>
            </a:r>
            <a:endParaRPr lang="zh-CN" alt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base_cu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8790" y="2665730"/>
            <a:ext cx="4680000" cy="3600000"/>
          </a:xfrm>
          <a:prstGeom prst="rect">
            <a:avLst/>
          </a:prstGeom>
        </p:spPr>
      </p:pic>
      <p:pic>
        <p:nvPicPr>
          <p:cNvPr id="7" name="lp5cu7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34200" y="2665730"/>
            <a:ext cx="468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382589"/>
            <a:ext cx="11675267" cy="491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altLang="zh-CN">
                <a:cs typeface="Segoe UI" panose="020B0502040204020203"/>
              </a:rPr>
              <a:t>Conclusion</a:t>
            </a:r>
            <a:endParaRPr lang="zh-CN" altLang="en-US"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5" y="839865"/>
            <a:ext cx="11305209" cy="6671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Rule Based 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Policy Sampler + Global Navigation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RL Based 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Modern PPO </a:t>
            </a:r>
            <a:r>
              <a:rPr lang="en-US" altLang="zh-CN" sz="240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Impl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. + Self-Play + Multitask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Multitask reward: </a:t>
            </a:r>
            <a:endParaRPr lang="en-US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Explicit Advantage Decomposition</a:t>
            </a:r>
            <a:endParaRPr lang="en-US" sz="2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r>
              <a:rPr lang="en-US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Need to consider the benefits of teammates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 right REWARD is the shortest path to success.</a:t>
            </a: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34" charset="0"/>
              <a:buChar char="§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34" charset="0"/>
              <a:buChar char="o"/>
            </a:pPr>
            <a:endParaRPr lang="en-US" altLang="zh-CN" sz="2400">
              <a:solidFill>
                <a:schemeClr val="bg1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161" y="396413"/>
            <a:ext cx="6477000" cy="1189038"/>
          </a:xfrm>
        </p:spPr>
        <p:txBody>
          <a:bodyPr/>
          <a:lstStyle/>
          <a:p>
            <a:r>
              <a:rPr lang="en-US"/>
              <a:t>Team</a:t>
            </a:r>
            <a:r>
              <a:rPr lang="zh-CN" altLang="en-US"/>
              <a:t> </a:t>
            </a:r>
            <a:r>
              <a:rPr lang="en-US" altLang="zh-CN"/>
              <a:t>Contribution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37111" y="1743076"/>
            <a:ext cx="6526778" cy="4371973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err="1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  <a:cs typeface="Segoe UI" panose="020B0502040204020203"/>
              </a:rPr>
              <a:t>王凯灵</a:t>
            </a:r>
            <a:r>
              <a:rPr lang="zh-CN" altLang="en-US"/>
              <a:t>：</a:t>
            </a:r>
            <a:r>
              <a:rPr lang="en-US" altLang="zh-CN" b="0"/>
              <a:t>Design and implement the rule-based. Experiments of rule-based part. Report writing. Presentation</a:t>
            </a:r>
            <a:endParaRPr lang="en-US" altLang="zh-CN" b="0"/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  <a:cs typeface="Segoe UI" panose="020B0502040204020203"/>
              </a:rPr>
              <a:t>谢炜基</a:t>
            </a:r>
            <a:r>
              <a:rPr lang="zh-CN" altLang="en-US">
                <a:cs typeface="Segoe UI" panose="020B0502040204020203"/>
              </a:rPr>
              <a:t>：</a:t>
            </a:r>
            <a:r>
              <a:rPr lang="zh-CN" altLang="en-US" b="0">
                <a:cs typeface="Segoe UI" panose="020B0502040204020203"/>
              </a:rPr>
              <a:t>Codes and Exps of </a:t>
            </a:r>
            <a:r>
              <a:rPr lang="en-US" altLang="zh-CN" b="0">
                <a:cs typeface="Segoe UI" panose="020B0502040204020203"/>
              </a:rPr>
              <a:t>RL based methods. Experiments,</a:t>
            </a:r>
            <a:r>
              <a:rPr lang="zh-CN" altLang="en-US" b="0">
                <a:cs typeface="Segoe UI" panose="020B0502040204020203"/>
              </a:rPr>
              <a:t> </a:t>
            </a:r>
            <a:r>
              <a:rPr lang="en-US" altLang="zh-CN" b="0">
                <a:cs typeface="Segoe UI" panose="020B0502040204020203"/>
              </a:rPr>
              <a:t> Report Writing, Presentation</a:t>
            </a:r>
            <a:endParaRPr lang="en-US" altLang="zh-CN" b="0"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  <a:cs typeface="Segoe UI" panose="020B0502040204020203"/>
              </a:rPr>
              <a:t>李天骅</a:t>
            </a:r>
            <a:r>
              <a:rPr lang="zh-CN" altLang="en-US">
                <a:ea typeface="+mn-lt"/>
                <a:cs typeface="+mn-lt"/>
              </a:rPr>
              <a:t>：</a:t>
            </a:r>
            <a:r>
              <a:rPr lang="en-US" altLang="zh-CN" b="0">
                <a:cs typeface="Segoe UI" panose="020B0502040204020203"/>
              </a:rPr>
              <a:t> Review code of the Melting Pot env. </a:t>
            </a:r>
            <a:r>
              <a:rPr lang="zh-CN" altLang="en-US" b="0">
                <a:ea typeface="+mn-lt"/>
                <a:cs typeface="+mn-lt"/>
              </a:rPr>
              <a:t>P</a:t>
            </a:r>
            <a:r>
              <a:rPr lang="en-US" b="0">
                <a:ea typeface="+mn-lt"/>
                <a:cs typeface="+mn-lt"/>
              </a:rPr>
              <a:t>art of code and experiments running, Report Writing</a:t>
            </a:r>
            <a:endParaRPr lang="en-US" b="0"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  <a:cs typeface="Segoe UI" panose="020B0502040204020203"/>
              </a:rPr>
              <a:t>毛宇琛</a:t>
            </a:r>
            <a:r>
              <a:rPr lang="zh-CN" altLang="en-US">
                <a:ea typeface="+mn-lt"/>
                <a:cs typeface="+mn-lt"/>
              </a:rPr>
              <a:t>：</a:t>
            </a:r>
            <a:r>
              <a:rPr lang="en-US" altLang="zh-CN" b="0">
                <a:ea typeface="+mn-lt"/>
                <a:cs typeface="+mn-lt"/>
              </a:rPr>
              <a:t>Survey. P</a:t>
            </a:r>
            <a:r>
              <a:rPr lang="en-US" b="0">
                <a:ea typeface="+mn-lt"/>
                <a:cs typeface="+mn-lt"/>
              </a:rPr>
              <a:t>art of experiments,</a:t>
            </a:r>
            <a:r>
              <a:rPr lang="en-US" altLang="zh-CN" b="0">
                <a:ea typeface="+mn-lt"/>
                <a:cs typeface="+mn-lt"/>
              </a:rPr>
              <a:t> Report Writing</a:t>
            </a:r>
            <a:endParaRPr lang="en-US" altLang="zh-CN" b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  <a:cs typeface="Segoe UI" panose="020B0502040204020203"/>
              </a:rPr>
              <a:t>王鼎居</a:t>
            </a:r>
            <a:r>
              <a:rPr lang="zh-CN" altLang="en-US">
                <a:ea typeface="+mn-lt"/>
                <a:cs typeface="+mn-lt"/>
              </a:rPr>
              <a:t>：</a:t>
            </a:r>
            <a:r>
              <a:rPr lang="en-US" altLang="zh-CN" b="0">
                <a:ea typeface="+mn-lt"/>
                <a:cs typeface="+mn-lt"/>
              </a:rPr>
              <a:t>Env analysis. P</a:t>
            </a:r>
            <a:r>
              <a:rPr lang="en-US" b="0">
                <a:ea typeface="+mn-lt"/>
                <a:cs typeface="+mn-lt"/>
              </a:rPr>
              <a:t>art of experiments</a:t>
            </a:r>
            <a:r>
              <a:rPr lang="en-US" altLang="zh-CN" b="0">
                <a:ea typeface="+mn-lt"/>
                <a:cs typeface="+mn-lt"/>
              </a:rPr>
              <a:t>, Report Writing</a:t>
            </a:r>
            <a:endParaRPr lang="zh-CN" b="0">
              <a:ea typeface="+mn-lt"/>
              <a:cs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/>
              <a:t>Resources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/>
          <a:lstStyle/>
          <a:p>
            <a:r>
              <a:rPr lang="en-US" altLang="en-US"/>
              <a:t>GitHub</a:t>
            </a:r>
            <a:r>
              <a:rPr lang="zh-CN" altLang="en-US"/>
              <a:t> </a:t>
            </a:r>
            <a:r>
              <a:rPr lang="en-US" altLang="zh-CN"/>
              <a:t>Repos</a:t>
            </a:r>
            <a:r>
              <a:rPr lang="zh-CN" altLang="en-US"/>
              <a:t>：</a:t>
            </a:r>
            <a:endParaRPr lang="en-US" altLang="en-US"/>
          </a:p>
          <a:p>
            <a:pPr lvl="1"/>
            <a:r>
              <a:rPr lang="fr-FR"/>
              <a:t>Source #1</a:t>
            </a:r>
            <a:endParaRPr lang="fr-FR"/>
          </a:p>
          <a:p>
            <a:pPr lvl="1"/>
            <a:r>
              <a:rPr lang="fr-FR"/>
              <a:t>Source #2</a:t>
            </a:r>
            <a:endParaRPr lang="fr-FR"/>
          </a:p>
          <a:p>
            <a:pPr lvl="1"/>
            <a:r>
              <a:rPr lang="fr-FR"/>
              <a:t>Source #3</a:t>
            </a:r>
            <a:endParaRPr lang="fr-FR"/>
          </a:p>
          <a:p>
            <a:pPr marL="0" lvl="1" indent="0">
              <a:buNone/>
            </a:pPr>
            <a:r>
              <a:rPr lang="fr-FR" b="1"/>
              <a:t>Documents</a:t>
            </a:r>
            <a:r>
              <a:rPr lang="zh-CN" altLang="en-US" b="1"/>
              <a:t>：</a:t>
            </a:r>
            <a:endParaRPr lang="en-US" altLang="zh-CN" b="1"/>
          </a:p>
          <a:p>
            <a:pPr lvl="1"/>
            <a:r>
              <a:rPr lang="en-US"/>
              <a:t>Melting Pot 2.0 [https://</a:t>
            </a:r>
            <a:r>
              <a:rPr lang="en-US" err="1"/>
              <a:t>arxiv.org</a:t>
            </a:r>
            <a:r>
              <a:rPr lang="en-US"/>
              <a:t>/abs/2211.13746]</a:t>
            </a:r>
            <a:endParaRPr lang="fr-FR"/>
          </a:p>
          <a:p>
            <a:r>
              <a:rPr lang="en-US" err="1"/>
              <a:t>有空就写没空删了</a:t>
            </a:r>
            <a:endParaRPr lang="en-US"/>
          </a:p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4068" y="6396335"/>
            <a:ext cx="56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750" y="6015005"/>
            <a:ext cx="874156" cy="8741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5301" y="3054855"/>
            <a:ext cx="9141397" cy="615553"/>
          </a:xfrm>
        </p:spPr>
        <p:txBody>
          <a:bodyPr/>
          <a:lstStyle/>
          <a:p>
            <a:r>
              <a:rPr lang="en-US"/>
              <a:t>Questions </a:t>
            </a:r>
            <a:r>
              <a:rPr lang="en-US">
                <a:solidFill>
                  <a:schemeClr val="accent2"/>
                </a:solidFill>
              </a:rPr>
              <a:t>&amp;</a:t>
            </a:r>
            <a:r>
              <a:rPr lang="en-US"/>
              <a:t> Answers</a:t>
            </a:r>
            <a:endParaRPr lang="en-US"/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/>
          <a:lstStyle/>
          <a:p>
            <a:r>
              <a:rPr lang="en-US"/>
              <a:t>Thanks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/>
              <a:t>Introduction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91284" y="3861619"/>
            <a:ext cx="5870402" cy="1523999"/>
            <a:chOff x="883333" y="2954645"/>
            <a:chExt cx="5204716" cy="13511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3333" y="3738303"/>
              <a:ext cx="3482535" cy="5675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3477" y="2954645"/>
              <a:ext cx="1964572" cy="68615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271" y="3052147"/>
              <a:ext cx="2732599" cy="49115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000" y="1905000"/>
                <a:ext cx="7693742" cy="1524000"/>
              </a:xfrm>
            </p:spPr>
            <p:txBody>
              <a:bodyPr/>
              <a:lstStyle/>
              <a:p>
                <a:r>
                  <a:rPr lang="en-US" altLang="en-US" sz="2400"/>
                  <a:t>Prisoners Dilemma in the Matrix </a:t>
                </a:r>
                <a:endParaRPr lang="en-US" altLang="en-US" sz="2400"/>
              </a:p>
              <a:p>
                <a:r>
                  <a:rPr lang="en-US" altLang="en-US" sz="2400"/>
                  <a:t>(PD Matrix for short)</a:t>
                </a:r>
                <a:endParaRPr lang="en-US" altLang="en-US" sz="2400"/>
              </a:p>
              <a:p>
                <a:pPr lvl="1"/>
                <a:r>
                  <a:rPr lang="en-US" sz="2000"/>
                  <a:t>Collect</a:t>
                </a:r>
                <a:r>
                  <a:rPr lang="zh-CN" altLang="en-US" sz="2000"/>
                  <a:t> </a:t>
                </a:r>
                <a:r>
                  <a:rPr lang="en-US" altLang="zh-CN" sz="2000">
                    <a:solidFill>
                      <a:srgbClr val="01C2D1"/>
                    </a:solidFill>
                  </a:rPr>
                  <a:t>green/cooperate</a:t>
                </a:r>
                <a:r>
                  <a:rPr lang="en-US" altLang="zh-CN" sz="2000"/>
                  <a:t> and </a:t>
                </a:r>
                <a:r>
                  <a:rPr lang="en-US" altLang="zh-CN" sz="2000">
                    <a:solidFill>
                      <a:schemeClr val="accent1">
                        <a:lumMod val="75000"/>
                      </a:schemeClr>
                    </a:solidFill>
                  </a:rPr>
                  <a:t>red/defect</a:t>
                </a:r>
                <a:r>
                  <a:rPr lang="en-US" altLang="zh-CN" sz="2000"/>
                  <a:t> resources.</a:t>
                </a:r>
                <a:endParaRPr lang="en-US" altLang="zh-CN" sz="2000"/>
              </a:p>
              <a:p>
                <a:pPr lvl="1"/>
                <a:r>
                  <a:rPr lang="en-US" sz="2000"/>
                  <a:t>Calculate reward: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green,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red.</a:t>
                </a:r>
                <a:endParaRPr lang="en-US" sz="2000"/>
              </a:p>
            </p:txBody>
          </p:sp>
        </mc:Choice>
        <mc:Fallback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000" y="1905000"/>
                <a:ext cx="7693742" cy="1524000"/>
              </a:xfrm>
              <a:blipFill rotWithShape="1">
                <a:blip r:embed="rId4"/>
                <a:stretch>
                  <a:fillRect r="1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50" y="6015005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/>
              <a:t>Introduction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61999" y="1904999"/>
            <a:ext cx="6850083" cy="3913909"/>
          </a:xfrm>
        </p:spPr>
        <p:txBody>
          <a:bodyPr lIns="91440" tIns="45720" rIns="91440" bIns="45720" anchor="t"/>
          <a:lstStyle/>
          <a:p>
            <a:r>
              <a:rPr lang="en-US" altLang="en-US" sz="2400"/>
              <a:t>Clean Up</a:t>
            </a:r>
            <a:endParaRPr lang="en-US" altLang="en-US" sz="2400"/>
          </a:p>
          <a:p>
            <a:pPr lvl="1"/>
            <a:r>
              <a:rPr lang="en-US" sz="2000">
                <a:cs typeface="Segoe UI" panose="020B0502040204020203"/>
              </a:rPr>
              <a:t>7 players are rewarded for collecting </a:t>
            </a:r>
            <a:r>
              <a:rPr lang="en-US" sz="2000">
                <a:solidFill>
                  <a:srgbClr val="C00000"/>
                </a:solidFill>
                <a:cs typeface="Segoe UI" panose="020B0502040204020203"/>
              </a:rPr>
              <a:t>apples </a:t>
            </a:r>
            <a:r>
              <a:rPr lang="en-US" sz="2000">
                <a:cs typeface="Segoe UI" panose="020B0502040204020203"/>
              </a:rPr>
              <a:t>(reward +1) </a:t>
            </a:r>
            <a:endParaRPr lang="en-US" sz="2000">
              <a:cs typeface="Segoe UI" panose="020B0502040204020203"/>
            </a:endParaRPr>
          </a:p>
          <a:p>
            <a:pPr lvl="1"/>
            <a:r>
              <a:rPr lang="en-US" sz="2000">
                <a:solidFill>
                  <a:srgbClr val="007788"/>
                </a:solidFill>
                <a:cs typeface="Segoe UI" panose="020B0502040204020203"/>
              </a:rPr>
              <a:t>Pollution</a:t>
            </a:r>
            <a:r>
              <a:rPr lang="zh-CN" altLang="en-US" sz="2000">
                <a:solidFill>
                  <a:srgbClr val="007788"/>
                </a:solidFill>
                <a:cs typeface="Segoe UI" panose="020B0502040204020203"/>
              </a:rPr>
              <a:t> </a:t>
            </a:r>
            <a:r>
              <a:rPr lang="en-US" sz="2000">
                <a:cs typeface="Segoe UI" panose="020B0502040204020203"/>
              </a:rPr>
              <a:t>accumulates at a constant rate </a:t>
            </a:r>
            <a:endParaRPr lang="en-US" sz="2000">
              <a:cs typeface="Segoe UI" panose="020B0502040204020203"/>
            </a:endParaRPr>
          </a:p>
          <a:p>
            <a:pPr lvl="1"/>
            <a:r>
              <a:rPr lang="en-US" sz="2000">
                <a:solidFill>
                  <a:srgbClr val="C00000"/>
                </a:solidFill>
                <a:ea typeface="+mn-lt"/>
                <a:cs typeface="+mn-lt"/>
              </a:rPr>
              <a:t>Apple</a:t>
            </a:r>
            <a:r>
              <a:rPr lang="zh-CN" altLang="en-US" sz="2000">
                <a:ea typeface="+mn-lt"/>
                <a:cs typeface="+mn-lt"/>
              </a:rPr>
              <a:t> </a:t>
            </a:r>
            <a:r>
              <a:rPr lang="en-US" altLang="zh-CN" sz="2000">
                <a:ea typeface="+mn-lt"/>
                <a:cs typeface="+mn-lt"/>
              </a:rPr>
              <a:t>growth</a:t>
            </a:r>
            <a:r>
              <a:rPr lang="zh-CN" altLang="en-US" sz="2000">
                <a:ea typeface="+mn-lt"/>
                <a:cs typeface="+mn-lt"/>
              </a:rPr>
              <a:t> </a:t>
            </a:r>
            <a:r>
              <a:rPr lang="en-US" altLang="zh-CN" sz="2000">
                <a:ea typeface="+mn-lt"/>
                <a:cs typeface="+mn-lt"/>
              </a:rPr>
              <a:t>rate</a:t>
            </a:r>
            <a:r>
              <a:rPr lang="zh-CN" altLang="en-US" sz="2000">
                <a:ea typeface="+mn-lt"/>
                <a:cs typeface="+mn-lt"/>
              </a:rPr>
              <a:t> is linear to the amount of </a:t>
            </a:r>
            <a:r>
              <a:rPr lang="zh-CN" altLang="en-US" sz="2000">
                <a:solidFill>
                  <a:srgbClr val="007788"/>
                </a:solidFill>
                <a:ea typeface="+mn-lt"/>
                <a:cs typeface="+mn-lt"/>
              </a:rPr>
              <a:t>pollution</a:t>
            </a:r>
            <a:endParaRPr lang="en-US" altLang="zh-CN" sz="2000">
              <a:solidFill>
                <a:srgbClr val="007788"/>
              </a:solidFill>
              <a:ea typeface="+mn-lt"/>
              <a:cs typeface="+mn-lt"/>
            </a:endParaRPr>
          </a:p>
          <a:p>
            <a:pPr lvl="1"/>
            <a:endParaRPr lang="en-US" sz="2000">
              <a:ea typeface="+mn-lt"/>
              <a:cs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750" y="6015005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/>
              <a:t>Solution Overview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Rule Based Agent (for PD matrix only)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>
                <a:cs typeface="Segoe UI" panose="020B0502040204020203"/>
              </a:rPr>
              <a:t>RL Based Agent</a:t>
            </a:r>
            <a:endParaRPr lang="zh-CN" altLang="en-US" sz="2000">
              <a:cs typeface="Segoe UI" panose="020B050204020402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70245" y="3213354"/>
            <a:ext cx="6477000" cy="1189037"/>
          </a:xfrm>
        </p:spPr>
        <p:txBody>
          <a:bodyPr/>
          <a:lstStyle/>
          <a:p>
            <a:r>
              <a:rPr lang="en-US">
                <a:solidFill>
                  <a:srgbClr val="3578AF"/>
                </a:solidFill>
              </a:rPr>
              <a:t>Rule</a:t>
            </a:r>
            <a:r>
              <a:rPr lang="zh-CN" altLang="en-US">
                <a:solidFill>
                  <a:srgbClr val="3578AF"/>
                </a:solidFill>
              </a:rPr>
              <a:t> </a:t>
            </a:r>
            <a:r>
              <a:rPr lang="en-US" altLang="zh-CN">
                <a:solidFill>
                  <a:srgbClr val="3578AF"/>
                </a:solidFill>
              </a:rPr>
              <a:t>Based</a:t>
            </a:r>
            <a:r>
              <a:rPr lang="zh-CN" altLang="en-US">
                <a:solidFill>
                  <a:srgbClr val="3578AF"/>
                </a:solidFill>
              </a:rPr>
              <a:t> </a:t>
            </a:r>
            <a:r>
              <a:rPr lang="en-US" altLang="zh-CN">
                <a:solidFill>
                  <a:srgbClr val="3578AF"/>
                </a:solidFill>
              </a:rPr>
              <a:t>Agent</a:t>
            </a:r>
            <a:endParaRPr lang="en-US">
              <a:solidFill>
                <a:srgbClr val="3578A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750" y="6015005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Insight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1158237"/>
          </a:xfrm>
        </p:spPr>
        <p:txBody>
          <a:bodyPr/>
          <a:lstStyle/>
          <a:p>
            <a:r>
              <a:rPr lang="en-US" altLang="en-US" sz="2400" b="1"/>
              <a:t>The design of the rule should cover both purposes:</a:t>
            </a:r>
            <a:endParaRPr lang="en-US" altLang="en-US" sz="2400" b="1"/>
          </a:p>
        </p:txBody>
      </p:sp>
      <p:sp>
        <p:nvSpPr>
          <p:cNvPr id="5" name="Snip Diagonal Corner Rectangle 4"/>
          <p:cNvSpPr/>
          <p:nvPr/>
        </p:nvSpPr>
        <p:spPr>
          <a:xfrm>
            <a:off x="6263146" y="2252815"/>
            <a:ext cx="5166853" cy="3046772"/>
          </a:xfrm>
          <a:prstGeom prst="snip2Diag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 rot="5400000">
            <a:off x="1822040" y="1192776"/>
            <a:ext cx="3046771" cy="5166852"/>
          </a:xfrm>
          <a:prstGeom prst="snip2DiagRect">
            <a:avLst/>
          </a:prstGeom>
          <a:solidFill>
            <a:srgbClr val="E2304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2315" y="2485857"/>
            <a:ext cx="256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23042"/>
                </a:solidFill>
                <a:latin typeface="+mn-lt"/>
              </a:rPr>
              <a:t>Fixed Scenarios</a:t>
            </a:r>
            <a:endParaRPr lang="en-US" sz="2400" b="1">
              <a:solidFill>
                <a:srgbClr val="E2304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3462" y="2485857"/>
            <a:ext cx="256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23042"/>
                </a:solidFill>
                <a:latin typeface="+mn-lt"/>
              </a:rPr>
              <a:t>Open Scenarios</a:t>
            </a:r>
            <a:endParaRPr lang="en-US" sz="2400" b="1">
              <a:solidFill>
                <a:srgbClr val="E2304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2149" y="3395951"/>
            <a:ext cx="298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As much reward as possible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610" y="4221104"/>
            <a:ext cx="14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Good policy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5604" y="4221104"/>
            <a:ext cx="187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Efficient gaming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Straight Arrow Connector 14"/>
          <p:cNvCxnSpPr>
            <a:stCxn id="8" idx="2"/>
            <a:endCxn id="10" idx="0"/>
          </p:cNvCxnSpPr>
          <p:nvPr/>
        </p:nvCxnSpPr>
        <p:spPr>
          <a:xfrm flipH="1">
            <a:off x="3345424" y="2947522"/>
            <a:ext cx="1" cy="44842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 flipH="1">
            <a:off x="1852149" y="3765283"/>
            <a:ext cx="1493275" cy="45582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>
            <a:off x="3345424" y="3765283"/>
            <a:ext cx="1405936" cy="45582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19002" y="3395951"/>
            <a:ext cx="365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More reward while beat opponent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59783" y="4221104"/>
            <a:ext cx="171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Tend</a:t>
            </a:r>
            <a:r>
              <a:rPr lang="zh-CN" altLang="en-US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+mn-lt"/>
              </a:rPr>
              <a:t>to</a:t>
            </a:r>
            <a:r>
              <a:rPr lang="zh-CN" altLang="en-US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+mn-lt"/>
              </a:rPr>
              <a:t>betray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69370" y="4221104"/>
            <a:ext cx="187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Ensure</a:t>
            </a:r>
            <a:r>
              <a:rPr lang="zh-CN" altLang="en-US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+mn-lt"/>
              </a:rPr>
              <a:t>reward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>
            <a:stCxn id="9" idx="2"/>
            <a:endCxn id="28" idx="0"/>
          </p:cNvCxnSpPr>
          <p:nvPr/>
        </p:nvCxnSpPr>
        <p:spPr>
          <a:xfrm flipH="1">
            <a:off x="8846570" y="2947522"/>
            <a:ext cx="2" cy="44842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2"/>
            <a:endCxn id="29" idx="0"/>
          </p:cNvCxnSpPr>
          <p:nvPr/>
        </p:nvCxnSpPr>
        <p:spPr>
          <a:xfrm flipH="1">
            <a:off x="7315195" y="3765283"/>
            <a:ext cx="1531375" cy="45582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2"/>
            <a:endCxn id="30" idx="0"/>
          </p:cNvCxnSpPr>
          <p:nvPr/>
        </p:nvCxnSpPr>
        <p:spPr>
          <a:xfrm>
            <a:off x="8846570" y="3765283"/>
            <a:ext cx="1458556" cy="45582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Key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/>
              <a:t>Key</a:t>
            </a:r>
            <a:r>
              <a:rPr lang="zh-CN" altLang="en-US" sz="2400" b="1"/>
              <a:t> </a:t>
            </a:r>
            <a:r>
              <a:rPr lang="en-US" altLang="zh-CN" sz="2400" b="1"/>
              <a:t>of</a:t>
            </a:r>
            <a:r>
              <a:rPr lang="zh-CN" altLang="en-US" sz="2400" b="1"/>
              <a:t> </a:t>
            </a:r>
            <a:r>
              <a:rPr lang="en-US" altLang="zh-CN" sz="2400" b="1"/>
              <a:t>design:</a:t>
            </a:r>
            <a:endParaRPr lang="en-US" altLang="zh-CN" sz="2400" b="1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Dynamic Policy Sampler: To estimate opponent’s policy and react</a:t>
            </a:r>
            <a:endParaRPr lang="en-US" sz="240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Efficient behavior logic: End game quickly and hinder the opponent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/>
              <a:t>Rule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Agent: Policy</a:t>
            </a:r>
            <a:r>
              <a:rPr lang="zh-CN" altLang="en-US"/>
              <a:t> </a:t>
            </a:r>
            <a:r>
              <a:rPr lang="en-US" altLang="zh-CN"/>
              <a:t>Sampler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ea"/>
              </a:rPr>
              <a:t>First</a:t>
            </a:r>
            <a:r>
              <a:rPr lang="zh-CN" altLang="en-US" sz="2400" b="1">
                <a:latin typeface="+mn-ea"/>
              </a:rPr>
              <a:t> </a:t>
            </a:r>
            <a:r>
              <a:rPr lang="en-US" altLang="zh-CN" sz="2400" b="1">
                <a:latin typeface="+mn-ea"/>
              </a:rPr>
              <a:t>round: Cooperate</a:t>
            </a:r>
            <a:endParaRPr lang="en-US" altLang="zh-CN" sz="2400" b="1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+mn-ea"/>
              </a:rPr>
              <a:t>From second round:</a:t>
            </a:r>
            <a:endParaRPr lang="en-US" sz="2400" b="1">
              <a:latin typeface="+mn-ea"/>
            </a:endParaRPr>
          </a:p>
          <a:p>
            <a:pPr lvl="2" indent="0">
              <a:buNone/>
            </a:pPr>
            <a:r>
              <a:rPr lang="en-US" sz="2600">
                <a:latin typeface="+mn-ea"/>
              </a:rPr>
              <a:t>Let</a:t>
            </a:r>
            <a:endParaRPr lang="en-US" sz="2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386" y="2383842"/>
            <a:ext cx="2788061" cy="413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8" y="2931323"/>
            <a:ext cx="3497212" cy="6198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813323" y="3055272"/>
                <a:ext cx="43093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: background player,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: round</a:t>
                </a:r>
                <a:r>
                  <a:rPr lang="zh-CN" altLang="en-US" sz="24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23" y="3055272"/>
                <a:ext cx="430932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2" t="-78" r="-17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23" y="3740958"/>
            <a:ext cx="7772400" cy="6655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902312" y="3889077"/>
                <a:ext cx="2164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: current round</a:t>
                </a:r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312" y="3889077"/>
                <a:ext cx="216405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" t="-91" r="-210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558" y="4598227"/>
            <a:ext cx="7772400" cy="6370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67406" y="6396335"/>
            <a:ext cx="3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5BB822F-DF31-934E-A779-6010B632803B}" type="slidenum">
              <a:rPr lang="en-US" sz="2400" smtClean="0">
                <a:solidFill>
                  <a:schemeClr val="bg1"/>
                </a:solidFill>
              </a:rPr>
            </a:fld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6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-47500"/>
            <a:ext cx="874156" cy="87415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53*2383*682*68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07*2367*682*68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343*2493*682*68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343*2493*682*68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4148</Words>
  <Application>WPS 演示</Application>
  <PresentationFormat>宽屏</PresentationFormat>
  <Paragraphs>277</Paragraphs>
  <Slides>27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Segoe UI</vt:lpstr>
      <vt:lpstr>微软雅黑</vt:lpstr>
      <vt:lpstr>Segoe UI</vt:lpstr>
      <vt:lpstr>Cambria Math</vt:lpstr>
      <vt:lpstr>Arial Unicode MS</vt:lpstr>
      <vt:lpstr>Calibri</vt:lpstr>
      <vt:lpstr>Arial</vt:lpstr>
      <vt:lpstr>Courier New</vt:lpstr>
      <vt:lpstr>Wingdings</vt:lpstr>
      <vt:lpstr>Office Theme</vt:lpstr>
      <vt:lpstr>AI3617 Game Theory Course Project</vt:lpstr>
      <vt:lpstr>We are the champion!</vt:lpstr>
      <vt:lpstr>Introduction</vt:lpstr>
      <vt:lpstr>Introduction</vt:lpstr>
      <vt:lpstr>Solution Overview</vt:lpstr>
      <vt:lpstr>Rule Based Agent</vt:lpstr>
      <vt:lpstr>Rule Based Agent: Insight</vt:lpstr>
      <vt:lpstr>Rule Based Agent: Key</vt:lpstr>
      <vt:lpstr>Rule Based Agent: Policy Sampler</vt:lpstr>
      <vt:lpstr>Rule Based Agent: Policy Sampler</vt:lpstr>
      <vt:lpstr>Rule Based Agent: Behavior Logic</vt:lpstr>
      <vt:lpstr>Rule Based Agent: Behavior Logic</vt:lpstr>
      <vt:lpstr>Rule Based Agent: Comparison</vt:lpstr>
      <vt:lpstr>RL Agent</vt:lpstr>
      <vt:lpstr>RL Agent</vt:lpstr>
      <vt:lpstr>RL Agent: (RIN) Reward shaping Is all you Need </vt:lpstr>
      <vt:lpstr>RL Agent: (RIN) Reward shaping Is all you Need </vt:lpstr>
      <vt:lpstr>RL Agent: (RIN) Reward shaping Is all you Need </vt:lpstr>
      <vt:lpstr>RL Agent: (RIN) Reward shaping Is all you Need </vt:lpstr>
      <vt:lpstr>RL Agent: (RIN) Reward shaping Is all you Need </vt:lpstr>
      <vt:lpstr>RL Agent: (RIN) Reward shaping Is all you Need </vt:lpstr>
      <vt:lpstr>RL Agent: (RIN) Reward shaping Is all you Need </vt:lpstr>
      <vt:lpstr>Conclusion</vt:lpstr>
      <vt:lpstr>Team Contribution</vt:lpstr>
      <vt:lpstr>Resources</vt:lpstr>
      <vt:lpstr>Questions &amp; Answers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AI3617 Game Theory Course Project</dc:title>
  <dc:creator>Kailing Wang</dc:creator>
  <cp:lastModifiedBy>谢炜基</cp:lastModifiedBy>
  <cp:revision>7</cp:revision>
  <dcterms:created xsi:type="dcterms:W3CDTF">2024-06-03T11:54:00Z</dcterms:created>
  <dcterms:modified xsi:type="dcterms:W3CDTF">2024-06-05T11:31:47Z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A505C9EA1DAA44E99FE786EAB2DCBD62</vt:lpwstr>
  </property>
  <property fmtid="{D5CDD505-2E9C-101B-9397-08002B2CF9AE}" pid="4" name="KSOProductBuildVer">
    <vt:lpwstr>2052-11.1.0.10640</vt:lpwstr>
  </property>
</Properties>
</file>